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66" r:id="rId3"/>
    <p:sldId id="258" r:id="rId4"/>
    <p:sldId id="259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3E0"/>
    <a:srgbClr val="16C3CB"/>
    <a:srgbClr val="831E16"/>
    <a:srgbClr val="EA9C52"/>
    <a:srgbClr val="719B17"/>
    <a:srgbClr val="E98FEA"/>
    <a:srgbClr val="E36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9E44C-19C5-4B93-81B8-CA23F2183B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06237C-3298-4D68-B06D-039E36B7D64D}">
      <dgm:prSet/>
      <dgm:spPr/>
      <dgm:t>
        <a:bodyPr/>
        <a:lstStyle/>
        <a:p>
          <a:r>
            <a:rPr lang="en-US" dirty="0"/>
            <a:t>Venue data was obtained for each </a:t>
          </a:r>
          <a:r>
            <a:rPr lang="en-US" dirty="0" err="1"/>
            <a:t>neighbourhood</a:t>
          </a:r>
          <a:r>
            <a:rPr lang="en-US" dirty="0"/>
            <a:t> in Perth</a:t>
          </a:r>
        </a:p>
      </dgm:t>
    </dgm:pt>
    <dgm:pt modelId="{1893D051-0E07-47F5-B38B-EAF7F4771448}" type="parTrans" cxnId="{988E47A9-EABC-4915-BCC6-9442CE8CFA74}">
      <dgm:prSet/>
      <dgm:spPr/>
      <dgm:t>
        <a:bodyPr/>
        <a:lstStyle/>
        <a:p>
          <a:endParaRPr lang="en-US"/>
        </a:p>
      </dgm:t>
    </dgm:pt>
    <dgm:pt modelId="{A3E6E1B5-BFFA-410E-8FC2-008A450EB30F}" type="sibTrans" cxnId="{988E47A9-EABC-4915-BCC6-9442CE8CFA74}">
      <dgm:prSet/>
      <dgm:spPr/>
      <dgm:t>
        <a:bodyPr/>
        <a:lstStyle/>
        <a:p>
          <a:endParaRPr lang="en-US"/>
        </a:p>
      </dgm:t>
    </dgm:pt>
    <dgm:pt modelId="{BB494863-0C9C-4CCD-91A3-C56910BFA17E}">
      <dgm:prSet/>
      <dgm:spPr/>
      <dgm:t>
        <a:bodyPr/>
        <a:lstStyle/>
        <a:p>
          <a:r>
            <a:rPr lang="en-US"/>
            <a:t>Venues were grouped by category, allowing the mean frequency of occurrence of each category to be calculated</a:t>
          </a:r>
        </a:p>
      </dgm:t>
    </dgm:pt>
    <dgm:pt modelId="{E65B7B46-EAEF-4F8D-BCF1-D35230F56A17}" type="parTrans" cxnId="{B6403E55-A5B8-4DB5-89C7-B4656F078E3B}">
      <dgm:prSet/>
      <dgm:spPr/>
      <dgm:t>
        <a:bodyPr/>
        <a:lstStyle/>
        <a:p>
          <a:endParaRPr lang="en-US"/>
        </a:p>
      </dgm:t>
    </dgm:pt>
    <dgm:pt modelId="{6FEBCE10-2BE8-46DF-912F-17D36A6B9D77}" type="sibTrans" cxnId="{B6403E55-A5B8-4DB5-89C7-B4656F078E3B}">
      <dgm:prSet/>
      <dgm:spPr/>
      <dgm:t>
        <a:bodyPr/>
        <a:lstStyle/>
        <a:p>
          <a:endParaRPr lang="en-US"/>
        </a:p>
      </dgm:t>
    </dgm:pt>
    <dgm:pt modelId="{65181C92-3308-4251-A655-388381170137}">
      <dgm:prSet/>
      <dgm:spPr/>
      <dgm:t>
        <a:bodyPr/>
        <a:lstStyle/>
        <a:p>
          <a:r>
            <a:rPr lang="en-US"/>
            <a:t>K-Means clustering was used to cluster the neighbourhoods based on their venues and descriptive titles were assigned to each cluster</a:t>
          </a:r>
        </a:p>
      </dgm:t>
    </dgm:pt>
    <dgm:pt modelId="{FC7C7CA4-F719-4307-AC0A-DE39AEC9D458}" type="parTrans" cxnId="{D20FC09D-9A6C-4DFD-8063-DE6B1F9ECAF0}">
      <dgm:prSet/>
      <dgm:spPr/>
      <dgm:t>
        <a:bodyPr/>
        <a:lstStyle/>
        <a:p>
          <a:endParaRPr lang="en-US"/>
        </a:p>
      </dgm:t>
    </dgm:pt>
    <dgm:pt modelId="{95CDB2D9-6A59-4468-B335-F898ED8A0161}" type="sibTrans" cxnId="{D20FC09D-9A6C-4DFD-8063-DE6B1F9ECAF0}">
      <dgm:prSet/>
      <dgm:spPr/>
      <dgm:t>
        <a:bodyPr/>
        <a:lstStyle/>
        <a:p>
          <a:endParaRPr lang="en-US"/>
        </a:p>
      </dgm:t>
    </dgm:pt>
    <dgm:pt modelId="{DF1FDAE1-59CD-4036-A607-5EA4F972204A}">
      <dgm:prSet/>
      <dgm:spPr/>
      <dgm:t>
        <a:bodyPr/>
        <a:lstStyle/>
        <a:p>
          <a:r>
            <a:rPr lang="en-US" dirty="0"/>
            <a:t>Median house prices for each </a:t>
          </a:r>
          <a:r>
            <a:rPr lang="en-US" dirty="0" err="1"/>
            <a:t>neighbourhood</a:t>
          </a:r>
          <a:r>
            <a:rPr lang="en-US" dirty="0"/>
            <a:t> were used to calculated the percentage difference of each </a:t>
          </a:r>
          <a:r>
            <a:rPr lang="en-US" dirty="0" err="1"/>
            <a:t>neighbourhoods</a:t>
          </a:r>
          <a:r>
            <a:rPr lang="en-US" dirty="0"/>
            <a:t> median price to that of the Perth average</a:t>
          </a:r>
        </a:p>
      </dgm:t>
    </dgm:pt>
    <dgm:pt modelId="{C149BFAD-30EC-4668-97D8-76EB8C903C0F}" type="parTrans" cxnId="{4C2E5003-E07E-452B-B05A-C62CD46FB993}">
      <dgm:prSet/>
      <dgm:spPr/>
      <dgm:t>
        <a:bodyPr/>
        <a:lstStyle/>
        <a:p>
          <a:endParaRPr lang="en-US"/>
        </a:p>
      </dgm:t>
    </dgm:pt>
    <dgm:pt modelId="{60215F71-8CB2-434B-B595-B22AAADA0140}" type="sibTrans" cxnId="{4C2E5003-E07E-452B-B05A-C62CD46FB993}">
      <dgm:prSet/>
      <dgm:spPr/>
      <dgm:t>
        <a:bodyPr/>
        <a:lstStyle/>
        <a:p>
          <a:endParaRPr lang="en-US"/>
        </a:p>
      </dgm:t>
    </dgm:pt>
    <dgm:pt modelId="{A3EEE17B-377F-4112-855E-348AEE87B065}" type="pres">
      <dgm:prSet presAssocID="{8699E44C-19C5-4B93-81B8-CA23F2183B56}" presName="root" presStyleCnt="0">
        <dgm:presLayoutVars>
          <dgm:dir/>
          <dgm:resizeHandles val="exact"/>
        </dgm:presLayoutVars>
      </dgm:prSet>
      <dgm:spPr/>
    </dgm:pt>
    <dgm:pt modelId="{A0CD255B-66D7-4EF9-BA3D-0A531138769C}" type="pres">
      <dgm:prSet presAssocID="{E906237C-3298-4D68-B06D-039E36B7D64D}" presName="compNode" presStyleCnt="0"/>
      <dgm:spPr/>
    </dgm:pt>
    <dgm:pt modelId="{ECF1AFCB-9B4D-4065-ADE6-C04E9DD3F958}" type="pres">
      <dgm:prSet presAssocID="{E906237C-3298-4D68-B06D-039E36B7D64D}" presName="bgRect" presStyleLbl="bgShp" presStyleIdx="0" presStyleCnt="4"/>
      <dgm:spPr/>
    </dgm:pt>
    <dgm:pt modelId="{CB9637A5-84E2-4AA0-89B3-7120CC35087E}" type="pres">
      <dgm:prSet presAssocID="{E906237C-3298-4D68-B06D-039E36B7D6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65992F4-D4A8-4FAC-945A-042FF8640F0A}" type="pres">
      <dgm:prSet presAssocID="{E906237C-3298-4D68-B06D-039E36B7D64D}" presName="spaceRect" presStyleCnt="0"/>
      <dgm:spPr/>
    </dgm:pt>
    <dgm:pt modelId="{274FD9C7-4DE7-4835-B40B-74248FBC02AE}" type="pres">
      <dgm:prSet presAssocID="{E906237C-3298-4D68-B06D-039E36B7D64D}" presName="parTx" presStyleLbl="revTx" presStyleIdx="0" presStyleCnt="4">
        <dgm:presLayoutVars>
          <dgm:chMax val="0"/>
          <dgm:chPref val="0"/>
        </dgm:presLayoutVars>
      </dgm:prSet>
      <dgm:spPr/>
    </dgm:pt>
    <dgm:pt modelId="{F0C20AF1-04D0-4CC0-AC64-2B9B86D79961}" type="pres">
      <dgm:prSet presAssocID="{A3E6E1B5-BFFA-410E-8FC2-008A450EB30F}" presName="sibTrans" presStyleCnt="0"/>
      <dgm:spPr/>
    </dgm:pt>
    <dgm:pt modelId="{0024CED6-91FB-4C70-8828-4AF35C122700}" type="pres">
      <dgm:prSet presAssocID="{BB494863-0C9C-4CCD-91A3-C56910BFA17E}" presName="compNode" presStyleCnt="0"/>
      <dgm:spPr/>
    </dgm:pt>
    <dgm:pt modelId="{513F22C0-D169-467D-89A5-83142B033437}" type="pres">
      <dgm:prSet presAssocID="{BB494863-0C9C-4CCD-91A3-C56910BFA17E}" presName="bgRect" presStyleLbl="bgShp" presStyleIdx="1" presStyleCnt="4"/>
      <dgm:spPr/>
    </dgm:pt>
    <dgm:pt modelId="{413CF552-E96D-4CAC-A1BF-929EFB615596}" type="pres">
      <dgm:prSet presAssocID="{BB494863-0C9C-4CCD-91A3-C56910BFA1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A6368B3-FC6E-42C7-B724-B011EB9B19E1}" type="pres">
      <dgm:prSet presAssocID="{BB494863-0C9C-4CCD-91A3-C56910BFA17E}" presName="spaceRect" presStyleCnt="0"/>
      <dgm:spPr/>
    </dgm:pt>
    <dgm:pt modelId="{25971FC3-2C2E-4C22-B07F-E76C49414C62}" type="pres">
      <dgm:prSet presAssocID="{BB494863-0C9C-4CCD-91A3-C56910BFA17E}" presName="parTx" presStyleLbl="revTx" presStyleIdx="1" presStyleCnt="4">
        <dgm:presLayoutVars>
          <dgm:chMax val="0"/>
          <dgm:chPref val="0"/>
        </dgm:presLayoutVars>
      </dgm:prSet>
      <dgm:spPr/>
    </dgm:pt>
    <dgm:pt modelId="{ED84ED26-A15D-4671-9C54-BD387A85E726}" type="pres">
      <dgm:prSet presAssocID="{6FEBCE10-2BE8-46DF-912F-17D36A6B9D77}" presName="sibTrans" presStyleCnt="0"/>
      <dgm:spPr/>
    </dgm:pt>
    <dgm:pt modelId="{A3D02473-04DE-4CFB-9D22-D0B147D010D1}" type="pres">
      <dgm:prSet presAssocID="{65181C92-3308-4251-A655-388381170137}" presName="compNode" presStyleCnt="0"/>
      <dgm:spPr/>
    </dgm:pt>
    <dgm:pt modelId="{F0789B66-A301-4559-88D7-FB3680E00BFB}" type="pres">
      <dgm:prSet presAssocID="{65181C92-3308-4251-A655-388381170137}" presName="bgRect" presStyleLbl="bgShp" presStyleIdx="2" presStyleCnt="4"/>
      <dgm:spPr/>
    </dgm:pt>
    <dgm:pt modelId="{716B201B-C761-4296-946E-3F991AF1D3A2}" type="pres">
      <dgm:prSet presAssocID="{65181C92-3308-4251-A655-3883811701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00612A2-5ADD-4994-A8BC-F711595C1492}" type="pres">
      <dgm:prSet presAssocID="{65181C92-3308-4251-A655-388381170137}" presName="spaceRect" presStyleCnt="0"/>
      <dgm:spPr/>
    </dgm:pt>
    <dgm:pt modelId="{5DFC415E-0D1E-4897-A384-9E7A9F713552}" type="pres">
      <dgm:prSet presAssocID="{65181C92-3308-4251-A655-388381170137}" presName="parTx" presStyleLbl="revTx" presStyleIdx="2" presStyleCnt="4">
        <dgm:presLayoutVars>
          <dgm:chMax val="0"/>
          <dgm:chPref val="0"/>
        </dgm:presLayoutVars>
      </dgm:prSet>
      <dgm:spPr/>
    </dgm:pt>
    <dgm:pt modelId="{4B4E8958-49C3-48D8-A6C5-90DBF2CDFF51}" type="pres">
      <dgm:prSet presAssocID="{95CDB2D9-6A59-4468-B335-F898ED8A0161}" presName="sibTrans" presStyleCnt="0"/>
      <dgm:spPr/>
    </dgm:pt>
    <dgm:pt modelId="{4B7DD724-D2B5-4F91-9E78-21323E1DDE75}" type="pres">
      <dgm:prSet presAssocID="{DF1FDAE1-59CD-4036-A607-5EA4F972204A}" presName="compNode" presStyleCnt="0"/>
      <dgm:spPr/>
    </dgm:pt>
    <dgm:pt modelId="{429FB9BE-434A-41B2-85DF-B3FDCE72918F}" type="pres">
      <dgm:prSet presAssocID="{DF1FDAE1-59CD-4036-A607-5EA4F972204A}" presName="bgRect" presStyleLbl="bgShp" presStyleIdx="3" presStyleCnt="4"/>
      <dgm:spPr/>
    </dgm:pt>
    <dgm:pt modelId="{53C7936C-FF49-46E7-B5BF-9E722B6B4546}" type="pres">
      <dgm:prSet presAssocID="{DF1FDAE1-59CD-4036-A607-5EA4F97220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D8687A67-621A-425E-AD8C-326757031A46}" type="pres">
      <dgm:prSet presAssocID="{DF1FDAE1-59CD-4036-A607-5EA4F972204A}" presName="spaceRect" presStyleCnt="0"/>
      <dgm:spPr/>
    </dgm:pt>
    <dgm:pt modelId="{96E80558-0824-4F4B-BD05-1295ADA8B726}" type="pres">
      <dgm:prSet presAssocID="{DF1FDAE1-59CD-4036-A607-5EA4F972204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C2E5003-E07E-452B-B05A-C62CD46FB993}" srcId="{8699E44C-19C5-4B93-81B8-CA23F2183B56}" destId="{DF1FDAE1-59CD-4036-A607-5EA4F972204A}" srcOrd="3" destOrd="0" parTransId="{C149BFAD-30EC-4668-97D8-76EB8C903C0F}" sibTransId="{60215F71-8CB2-434B-B595-B22AAADA0140}"/>
    <dgm:cxn modelId="{8602913C-B95F-473D-9237-EABED0231657}" type="presOf" srcId="{8699E44C-19C5-4B93-81B8-CA23F2183B56}" destId="{A3EEE17B-377F-4112-855E-348AEE87B065}" srcOrd="0" destOrd="0" presId="urn:microsoft.com/office/officeart/2018/2/layout/IconVerticalSolidList"/>
    <dgm:cxn modelId="{8AC64E49-6C1A-4B95-9DEE-48DF57CF6511}" type="presOf" srcId="{E906237C-3298-4D68-B06D-039E36B7D64D}" destId="{274FD9C7-4DE7-4835-B40B-74248FBC02AE}" srcOrd="0" destOrd="0" presId="urn:microsoft.com/office/officeart/2018/2/layout/IconVerticalSolidList"/>
    <dgm:cxn modelId="{B6403E55-A5B8-4DB5-89C7-B4656F078E3B}" srcId="{8699E44C-19C5-4B93-81B8-CA23F2183B56}" destId="{BB494863-0C9C-4CCD-91A3-C56910BFA17E}" srcOrd="1" destOrd="0" parTransId="{E65B7B46-EAEF-4F8D-BCF1-D35230F56A17}" sibTransId="{6FEBCE10-2BE8-46DF-912F-17D36A6B9D77}"/>
    <dgm:cxn modelId="{0E22B172-7B63-4374-88EB-A5D5229B307C}" type="presOf" srcId="{DF1FDAE1-59CD-4036-A607-5EA4F972204A}" destId="{96E80558-0824-4F4B-BD05-1295ADA8B726}" srcOrd="0" destOrd="0" presId="urn:microsoft.com/office/officeart/2018/2/layout/IconVerticalSolidList"/>
    <dgm:cxn modelId="{5D7F4180-5D30-4032-B56D-AFF604D95ADD}" type="presOf" srcId="{65181C92-3308-4251-A655-388381170137}" destId="{5DFC415E-0D1E-4897-A384-9E7A9F713552}" srcOrd="0" destOrd="0" presId="urn:microsoft.com/office/officeart/2018/2/layout/IconVerticalSolidList"/>
    <dgm:cxn modelId="{D20FC09D-9A6C-4DFD-8063-DE6B1F9ECAF0}" srcId="{8699E44C-19C5-4B93-81B8-CA23F2183B56}" destId="{65181C92-3308-4251-A655-388381170137}" srcOrd="2" destOrd="0" parTransId="{FC7C7CA4-F719-4307-AC0A-DE39AEC9D458}" sibTransId="{95CDB2D9-6A59-4468-B335-F898ED8A0161}"/>
    <dgm:cxn modelId="{988E47A9-EABC-4915-BCC6-9442CE8CFA74}" srcId="{8699E44C-19C5-4B93-81B8-CA23F2183B56}" destId="{E906237C-3298-4D68-B06D-039E36B7D64D}" srcOrd="0" destOrd="0" parTransId="{1893D051-0E07-47F5-B38B-EAF7F4771448}" sibTransId="{A3E6E1B5-BFFA-410E-8FC2-008A450EB30F}"/>
    <dgm:cxn modelId="{108B47B7-FFE3-45B9-B15E-825668BF1F91}" type="presOf" srcId="{BB494863-0C9C-4CCD-91A3-C56910BFA17E}" destId="{25971FC3-2C2E-4C22-B07F-E76C49414C62}" srcOrd="0" destOrd="0" presId="urn:microsoft.com/office/officeart/2018/2/layout/IconVerticalSolidList"/>
    <dgm:cxn modelId="{38029727-7A54-498F-A744-AACCC57120EC}" type="presParOf" srcId="{A3EEE17B-377F-4112-855E-348AEE87B065}" destId="{A0CD255B-66D7-4EF9-BA3D-0A531138769C}" srcOrd="0" destOrd="0" presId="urn:microsoft.com/office/officeart/2018/2/layout/IconVerticalSolidList"/>
    <dgm:cxn modelId="{A2E0549F-FFAB-479D-B1EB-8DA852A2F9FF}" type="presParOf" srcId="{A0CD255B-66D7-4EF9-BA3D-0A531138769C}" destId="{ECF1AFCB-9B4D-4065-ADE6-C04E9DD3F958}" srcOrd="0" destOrd="0" presId="urn:microsoft.com/office/officeart/2018/2/layout/IconVerticalSolidList"/>
    <dgm:cxn modelId="{AEC2ACE5-AD47-4158-8936-DE516BDDBFD6}" type="presParOf" srcId="{A0CD255B-66D7-4EF9-BA3D-0A531138769C}" destId="{CB9637A5-84E2-4AA0-89B3-7120CC35087E}" srcOrd="1" destOrd="0" presId="urn:microsoft.com/office/officeart/2018/2/layout/IconVerticalSolidList"/>
    <dgm:cxn modelId="{27728306-CE72-4F34-89BB-AC9F6D1B9A27}" type="presParOf" srcId="{A0CD255B-66D7-4EF9-BA3D-0A531138769C}" destId="{565992F4-D4A8-4FAC-945A-042FF8640F0A}" srcOrd="2" destOrd="0" presId="urn:microsoft.com/office/officeart/2018/2/layout/IconVerticalSolidList"/>
    <dgm:cxn modelId="{B862C345-5710-4109-AA16-934B37D1C4B6}" type="presParOf" srcId="{A0CD255B-66D7-4EF9-BA3D-0A531138769C}" destId="{274FD9C7-4DE7-4835-B40B-74248FBC02AE}" srcOrd="3" destOrd="0" presId="urn:microsoft.com/office/officeart/2018/2/layout/IconVerticalSolidList"/>
    <dgm:cxn modelId="{5813A051-50A9-45C8-BCB3-1F26A13048AE}" type="presParOf" srcId="{A3EEE17B-377F-4112-855E-348AEE87B065}" destId="{F0C20AF1-04D0-4CC0-AC64-2B9B86D79961}" srcOrd="1" destOrd="0" presId="urn:microsoft.com/office/officeart/2018/2/layout/IconVerticalSolidList"/>
    <dgm:cxn modelId="{9F8C72A2-9D6D-4A5B-A52E-3295D51731CF}" type="presParOf" srcId="{A3EEE17B-377F-4112-855E-348AEE87B065}" destId="{0024CED6-91FB-4C70-8828-4AF35C122700}" srcOrd="2" destOrd="0" presId="urn:microsoft.com/office/officeart/2018/2/layout/IconVerticalSolidList"/>
    <dgm:cxn modelId="{44EE53B7-86A0-4B67-92C3-8B1301D7628B}" type="presParOf" srcId="{0024CED6-91FB-4C70-8828-4AF35C122700}" destId="{513F22C0-D169-467D-89A5-83142B033437}" srcOrd="0" destOrd="0" presId="urn:microsoft.com/office/officeart/2018/2/layout/IconVerticalSolidList"/>
    <dgm:cxn modelId="{6780FDF0-9D9B-48AD-8F00-69307ECB583A}" type="presParOf" srcId="{0024CED6-91FB-4C70-8828-4AF35C122700}" destId="{413CF552-E96D-4CAC-A1BF-929EFB615596}" srcOrd="1" destOrd="0" presId="urn:microsoft.com/office/officeart/2018/2/layout/IconVerticalSolidList"/>
    <dgm:cxn modelId="{4E1473A5-D7DA-4898-B3B8-A692198926A2}" type="presParOf" srcId="{0024CED6-91FB-4C70-8828-4AF35C122700}" destId="{1A6368B3-FC6E-42C7-B724-B011EB9B19E1}" srcOrd="2" destOrd="0" presId="urn:microsoft.com/office/officeart/2018/2/layout/IconVerticalSolidList"/>
    <dgm:cxn modelId="{8633F3B0-5DD5-43E1-BB37-087B5CABEF2A}" type="presParOf" srcId="{0024CED6-91FB-4C70-8828-4AF35C122700}" destId="{25971FC3-2C2E-4C22-B07F-E76C49414C62}" srcOrd="3" destOrd="0" presId="urn:microsoft.com/office/officeart/2018/2/layout/IconVerticalSolidList"/>
    <dgm:cxn modelId="{EA03E8CD-8574-4ABB-8C70-B2D1315387D3}" type="presParOf" srcId="{A3EEE17B-377F-4112-855E-348AEE87B065}" destId="{ED84ED26-A15D-4671-9C54-BD387A85E726}" srcOrd="3" destOrd="0" presId="urn:microsoft.com/office/officeart/2018/2/layout/IconVerticalSolidList"/>
    <dgm:cxn modelId="{E8C5EBC6-7179-4A5E-9ED5-47DB9531B60A}" type="presParOf" srcId="{A3EEE17B-377F-4112-855E-348AEE87B065}" destId="{A3D02473-04DE-4CFB-9D22-D0B147D010D1}" srcOrd="4" destOrd="0" presId="urn:microsoft.com/office/officeart/2018/2/layout/IconVerticalSolidList"/>
    <dgm:cxn modelId="{FEDCFF3A-FAC2-4CFC-8DBF-4B17B5DE94F6}" type="presParOf" srcId="{A3D02473-04DE-4CFB-9D22-D0B147D010D1}" destId="{F0789B66-A301-4559-88D7-FB3680E00BFB}" srcOrd="0" destOrd="0" presId="urn:microsoft.com/office/officeart/2018/2/layout/IconVerticalSolidList"/>
    <dgm:cxn modelId="{0911C84A-C1B4-4819-A64E-590313FBFF5B}" type="presParOf" srcId="{A3D02473-04DE-4CFB-9D22-D0B147D010D1}" destId="{716B201B-C761-4296-946E-3F991AF1D3A2}" srcOrd="1" destOrd="0" presId="urn:microsoft.com/office/officeart/2018/2/layout/IconVerticalSolidList"/>
    <dgm:cxn modelId="{FE95664E-3699-48A3-9707-49A32828B52B}" type="presParOf" srcId="{A3D02473-04DE-4CFB-9D22-D0B147D010D1}" destId="{400612A2-5ADD-4994-A8BC-F711595C1492}" srcOrd="2" destOrd="0" presId="urn:microsoft.com/office/officeart/2018/2/layout/IconVerticalSolidList"/>
    <dgm:cxn modelId="{24028553-0999-4BC1-8385-7F1A4C6CD79D}" type="presParOf" srcId="{A3D02473-04DE-4CFB-9D22-D0B147D010D1}" destId="{5DFC415E-0D1E-4897-A384-9E7A9F713552}" srcOrd="3" destOrd="0" presId="urn:microsoft.com/office/officeart/2018/2/layout/IconVerticalSolidList"/>
    <dgm:cxn modelId="{EA8D0E96-59FA-41DC-ACF8-481BA6BDDEA1}" type="presParOf" srcId="{A3EEE17B-377F-4112-855E-348AEE87B065}" destId="{4B4E8958-49C3-48D8-A6C5-90DBF2CDFF51}" srcOrd="5" destOrd="0" presId="urn:microsoft.com/office/officeart/2018/2/layout/IconVerticalSolidList"/>
    <dgm:cxn modelId="{08087165-A0AE-45C4-94BE-633EF63E4FFD}" type="presParOf" srcId="{A3EEE17B-377F-4112-855E-348AEE87B065}" destId="{4B7DD724-D2B5-4F91-9E78-21323E1DDE75}" srcOrd="6" destOrd="0" presId="urn:microsoft.com/office/officeart/2018/2/layout/IconVerticalSolidList"/>
    <dgm:cxn modelId="{5B6DD4D0-7EF0-42D0-84D1-E2E460E9FC55}" type="presParOf" srcId="{4B7DD724-D2B5-4F91-9E78-21323E1DDE75}" destId="{429FB9BE-434A-41B2-85DF-B3FDCE72918F}" srcOrd="0" destOrd="0" presId="urn:microsoft.com/office/officeart/2018/2/layout/IconVerticalSolidList"/>
    <dgm:cxn modelId="{19F40E7C-2CCC-4E77-AA08-56305E32CFEC}" type="presParOf" srcId="{4B7DD724-D2B5-4F91-9E78-21323E1DDE75}" destId="{53C7936C-FF49-46E7-B5BF-9E722B6B4546}" srcOrd="1" destOrd="0" presId="urn:microsoft.com/office/officeart/2018/2/layout/IconVerticalSolidList"/>
    <dgm:cxn modelId="{AF8DE665-D33A-46FF-9CF7-99C814E3C14B}" type="presParOf" srcId="{4B7DD724-D2B5-4F91-9E78-21323E1DDE75}" destId="{D8687A67-621A-425E-AD8C-326757031A46}" srcOrd="2" destOrd="0" presId="urn:microsoft.com/office/officeart/2018/2/layout/IconVerticalSolidList"/>
    <dgm:cxn modelId="{24A053B2-3C48-4D2A-A09C-929DC70A78CE}" type="presParOf" srcId="{4B7DD724-D2B5-4F91-9E78-21323E1DDE75}" destId="{96E80558-0824-4F4B-BD05-1295ADA8B7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1AFCB-9B4D-4065-ADE6-C04E9DD3F958}">
      <dsp:nvSpPr>
        <dsp:cNvPr id="0" name=""/>
        <dsp:cNvSpPr/>
      </dsp:nvSpPr>
      <dsp:spPr>
        <a:xfrm>
          <a:off x="0" y="204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637A5-84E2-4AA0-89B3-7120CC35087E}">
      <dsp:nvSpPr>
        <dsp:cNvPr id="0" name=""/>
        <dsp:cNvSpPr/>
      </dsp:nvSpPr>
      <dsp:spPr>
        <a:xfrm>
          <a:off x="313549" y="235264"/>
          <a:ext cx="570090" cy="570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FD9C7-4DE7-4835-B40B-74248FBC02AE}">
      <dsp:nvSpPr>
        <dsp:cNvPr id="0" name=""/>
        <dsp:cNvSpPr/>
      </dsp:nvSpPr>
      <dsp:spPr>
        <a:xfrm>
          <a:off x="1197190" y="204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Venue data was obtained for each </a:t>
          </a:r>
          <a:r>
            <a:rPr lang="en-US" sz="1500" kern="1200" dirty="0" err="1"/>
            <a:t>neighbourhood</a:t>
          </a:r>
          <a:r>
            <a:rPr lang="en-US" sz="1500" kern="1200" dirty="0"/>
            <a:t> in Perth</a:t>
          </a:r>
        </a:p>
      </dsp:txBody>
      <dsp:txXfrm>
        <a:off x="1197190" y="2045"/>
        <a:ext cx="4409859" cy="1036528"/>
      </dsp:txXfrm>
    </dsp:sp>
    <dsp:sp modelId="{513F22C0-D169-467D-89A5-83142B033437}">
      <dsp:nvSpPr>
        <dsp:cNvPr id="0" name=""/>
        <dsp:cNvSpPr/>
      </dsp:nvSpPr>
      <dsp:spPr>
        <a:xfrm>
          <a:off x="0" y="129770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CF552-E96D-4CAC-A1BF-929EFB615596}">
      <dsp:nvSpPr>
        <dsp:cNvPr id="0" name=""/>
        <dsp:cNvSpPr/>
      </dsp:nvSpPr>
      <dsp:spPr>
        <a:xfrm>
          <a:off x="313549" y="1530924"/>
          <a:ext cx="570090" cy="5700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71FC3-2C2E-4C22-B07F-E76C49414C62}">
      <dsp:nvSpPr>
        <dsp:cNvPr id="0" name=""/>
        <dsp:cNvSpPr/>
      </dsp:nvSpPr>
      <dsp:spPr>
        <a:xfrm>
          <a:off x="1197190" y="129770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Venues were grouped by category, allowing the mean frequency of occurrence of each category to be calculated</a:t>
          </a:r>
        </a:p>
      </dsp:txBody>
      <dsp:txXfrm>
        <a:off x="1197190" y="1297705"/>
        <a:ext cx="4409859" cy="1036528"/>
      </dsp:txXfrm>
    </dsp:sp>
    <dsp:sp modelId="{F0789B66-A301-4559-88D7-FB3680E00BFB}">
      <dsp:nvSpPr>
        <dsp:cNvPr id="0" name=""/>
        <dsp:cNvSpPr/>
      </dsp:nvSpPr>
      <dsp:spPr>
        <a:xfrm>
          <a:off x="0" y="259336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B201B-C761-4296-946E-3F991AF1D3A2}">
      <dsp:nvSpPr>
        <dsp:cNvPr id="0" name=""/>
        <dsp:cNvSpPr/>
      </dsp:nvSpPr>
      <dsp:spPr>
        <a:xfrm>
          <a:off x="313549" y="2826584"/>
          <a:ext cx="570090" cy="5700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415E-0D1E-4897-A384-9E7A9F713552}">
      <dsp:nvSpPr>
        <dsp:cNvPr id="0" name=""/>
        <dsp:cNvSpPr/>
      </dsp:nvSpPr>
      <dsp:spPr>
        <a:xfrm>
          <a:off x="1197190" y="259336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K-Means clustering was used to cluster the neighbourhoods based on their venues and descriptive titles were assigned to each cluster</a:t>
          </a:r>
        </a:p>
      </dsp:txBody>
      <dsp:txXfrm>
        <a:off x="1197190" y="2593366"/>
        <a:ext cx="4409859" cy="1036528"/>
      </dsp:txXfrm>
    </dsp:sp>
    <dsp:sp modelId="{429FB9BE-434A-41B2-85DF-B3FDCE72918F}">
      <dsp:nvSpPr>
        <dsp:cNvPr id="0" name=""/>
        <dsp:cNvSpPr/>
      </dsp:nvSpPr>
      <dsp:spPr>
        <a:xfrm>
          <a:off x="0" y="388902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7936C-FF49-46E7-B5BF-9E722B6B4546}">
      <dsp:nvSpPr>
        <dsp:cNvPr id="0" name=""/>
        <dsp:cNvSpPr/>
      </dsp:nvSpPr>
      <dsp:spPr>
        <a:xfrm>
          <a:off x="313549" y="4122245"/>
          <a:ext cx="570090" cy="5700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80558-0824-4F4B-BD05-1295ADA8B726}">
      <dsp:nvSpPr>
        <dsp:cNvPr id="0" name=""/>
        <dsp:cNvSpPr/>
      </dsp:nvSpPr>
      <dsp:spPr>
        <a:xfrm>
          <a:off x="1197190" y="388902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Median house prices for each </a:t>
          </a:r>
          <a:r>
            <a:rPr lang="en-US" sz="1500" kern="1200" dirty="0" err="1"/>
            <a:t>neighbourhood</a:t>
          </a:r>
          <a:r>
            <a:rPr lang="en-US" sz="1500" kern="1200" dirty="0"/>
            <a:t> were used to calculated the percentage difference of each </a:t>
          </a:r>
          <a:r>
            <a:rPr lang="en-US" sz="1500" kern="1200" dirty="0" err="1"/>
            <a:t>neighbourhoods</a:t>
          </a:r>
          <a:r>
            <a:rPr lang="en-US" sz="1500" kern="1200" dirty="0"/>
            <a:t> median price to that of the Perth average</a:t>
          </a:r>
        </a:p>
      </dsp:txBody>
      <dsp:txXfrm>
        <a:off x="1197190" y="3889026"/>
        <a:ext cx="4409859" cy="1036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FAB6-F155-B540-9798-59BD637595D2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B7E45-A65B-5640-A5BB-9E14D0CF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B7E45-A65B-5640-A5BB-9E14D0CF9E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4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7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1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3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8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5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6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5B0A705-97D2-A346-86B0-CD535AEA151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020E35-74B3-414A-8407-19E06DEA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9CE0-4ED1-0844-977D-74D31BD9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8064" y="3543300"/>
            <a:ext cx="4722874" cy="174307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House Hunting in Perth</a:t>
            </a:r>
            <a:br>
              <a:rPr lang="en-US" sz="4400" dirty="0">
                <a:solidFill>
                  <a:schemeClr val="tx1"/>
                </a:solidFill>
                <a:latin typeface="Abadi" panose="020F0502020204030204" pitchFamily="34" charset="0"/>
                <a:cs typeface="Abadi" panose="020F050202020403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Using k-Means clustering to find your next home</a:t>
            </a:r>
            <a:endParaRPr lang="en-US" sz="4400" dirty="0">
              <a:solidFill>
                <a:schemeClr val="tx1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33A58BE6-3215-E045-8CF4-3B14C4497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7" r="5429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266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AD667-4737-3946-A518-7AA0854A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INTRODUCTION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829E2-75F4-E142-B67D-AE8B04AB08D7}"/>
              </a:ext>
            </a:extLst>
          </p:cNvPr>
          <p:cNvSpPr txBox="1"/>
          <p:nvPr/>
        </p:nvSpPr>
        <p:spPr>
          <a:xfrm>
            <a:off x="5591695" y="1402080"/>
            <a:ext cx="5320696" cy="4053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Finding a house to buy is never an easy process and these days, location is everything.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House hunters want to live somewhere that matches their lifestyle; they want somewhere full of artisan coffee shops or to be surrounded by art museums and theatres.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But how do they find such places?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Currently, online house hunting tools only offer buyers the option to search for their next home based on number of bedrooms, bathrooms and car spaces.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What if house hunters could access a tool that showed them neighbourhood characteristics such as what kind of venues are popular or what the median house price is in that area?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9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E9CC-24E3-DA40-AE48-1F211A7F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Data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F59772-15AA-9644-95FA-88FD0A9446A0}"/>
              </a:ext>
            </a:extLst>
          </p:cNvPr>
          <p:cNvGrpSpPr/>
          <p:nvPr/>
        </p:nvGrpSpPr>
        <p:grpSpPr>
          <a:xfrm>
            <a:off x="5013690" y="1634620"/>
            <a:ext cx="6858009" cy="1036528"/>
            <a:chOff x="5547360" y="1150896"/>
            <a:chExt cx="6318356" cy="103652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7903567-9D6D-B54C-B2A3-1CD87C8E8128}"/>
                </a:ext>
              </a:extLst>
            </p:cNvPr>
            <p:cNvSpPr/>
            <p:nvPr/>
          </p:nvSpPr>
          <p:spPr>
            <a:xfrm>
              <a:off x="5547360" y="1150896"/>
              <a:ext cx="6248301" cy="103652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47BB77-0041-994C-BE26-F2E156479DA5}"/>
                </a:ext>
              </a:extLst>
            </p:cNvPr>
            <p:cNvSpPr txBox="1"/>
            <p:nvPr/>
          </p:nvSpPr>
          <p:spPr>
            <a:xfrm>
              <a:off x="6725616" y="1394182"/>
              <a:ext cx="5140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Foursquare venue data will be used to create a profile for each </a:t>
              </a:r>
              <a:r>
                <a:rPr lang="en-US" sz="1600" dirty="0" err="1"/>
                <a:t>neighbourhood</a:t>
              </a:r>
              <a:r>
                <a:rPr lang="en-US" sz="1600" dirty="0"/>
                <a:t>, based on most common venues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F82E32-6214-6542-BBD1-9B8E7F29436E}"/>
              </a:ext>
            </a:extLst>
          </p:cNvPr>
          <p:cNvGrpSpPr/>
          <p:nvPr/>
        </p:nvGrpSpPr>
        <p:grpSpPr>
          <a:xfrm>
            <a:off x="5013690" y="2910736"/>
            <a:ext cx="6814134" cy="1036528"/>
            <a:chOff x="5547360" y="2910736"/>
            <a:chExt cx="6277933" cy="103652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22FBE7F-9D94-5D4B-B836-39E692D02335}"/>
                </a:ext>
              </a:extLst>
            </p:cNvPr>
            <p:cNvSpPr/>
            <p:nvPr/>
          </p:nvSpPr>
          <p:spPr>
            <a:xfrm>
              <a:off x="5547360" y="2910736"/>
              <a:ext cx="6248301" cy="103652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F52582-3A14-8744-A7CD-CA4D58FDA988}"/>
                </a:ext>
              </a:extLst>
            </p:cNvPr>
            <p:cNvSpPr txBox="1"/>
            <p:nvPr/>
          </p:nvSpPr>
          <p:spPr>
            <a:xfrm>
              <a:off x="6725616" y="3096339"/>
              <a:ext cx="50996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Australian postcode and </a:t>
              </a:r>
              <a:r>
                <a:rPr lang="en-US" sz="1600" dirty="0" err="1"/>
                <a:t>neighbourhood</a:t>
              </a:r>
              <a:r>
                <a:rPr lang="en-US" sz="1600" dirty="0"/>
                <a:t> data will be used to display these profiles on a map of Perth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B5693-1C15-BA4E-B621-5503E6B069AD}"/>
              </a:ext>
            </a:extLst>
          </p:cNvPr>
          <p:cNvGrpSpPr/>
          <p:nvPr/>
        </p:nvGrpSpPr>
        <p:grpSpPr>
          <a:xfrm>
            <a:off x="5000625" y="4186852"/>
            <a:ext cx="6837861" cy="1036528"/>
            <a:chOff x="5547360" y="4468599"/>
            <a:chExt cx="6287681" cy="103652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904B8B8-75A4-9247-ACF0-C89753D92CB5}"/>
                </a:ext>
              </a:extLst>
            </p:cNvPr>
            <p:cNvSpPr/>
            <p:nvPr/>
          </p:nvSpPr>
          <p:spPr>
            <a:xfrm>
              <a:off x="5547360" y="4468599"/>
              <a:ext cx="6248301" cy="103652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10881C-C05C-3D49-AD48-69D541DD11AE}"/>
                </a:ext>
              </a:extLst>
            </p:cNvPr>
            <p:cNvSpPr txBox="1"/>
            <p:nvPr/>
          </p:nvSpPr>
          <p:spPr>
            <a:xfrm>
              <a:off x="6735364" y="4627564"/>
              <a:ext cx="5099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Western Australian Median House Price data will be utilized to give users an idea of whether a </a:t>
              </a:r>
              <a:r>
                <a:rPr lang="en-US" sz="1600" dirty="0" err="1"/>
                <a:t>neighbourhood</a:t>
              </a:r>
              <a:r>
                <a:rPr lang="en-US" sz="1600" dirty="0"/>
                <a:t> is in their price range</a:t>
              </a:r>
            </a:p>
          </p:txBody>
        </p:sp>
      </p:grpSp>
      <p:pic>
        <p:nvPicPr>
          <p:cNvPr id="37" name="Graphic 36" descr="Suburban scene">
            <a:extLst>
              <a:ext uri="{FF2B5EF4-FFF2-40B4-BE49-F238E27FC236}">
                <a16:creationId xmlns:a16="http://schemas.microsoft.com/office/drawing/2014/main" id="{BF9336FA-E9D1-6F44-A16F-6289AD54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0067" y="4289617"/>
            <a:ext cx="830997" cy="830997"/>
          </a:xfrm>
          <a:prstGeom prst="rect">
            <a:avLst/>
          </a:prstGeom>
        </p:spPr>
      </p:pic>
      <p:pic>
        <p:nvPicPr>
          <p:cNvPr id="39" name="Graphic 38" descr="Australia">
            <a:extLst>
              <a:ext uri="{FF2B5EF4-FFF2-40B4-BE49-F238E27FC236}">
                <a16:creationId xmlns:a16="http://schemas.microsoft.com/office/drawing/2014/main" id="{2BB5075A-95CF-F848-A0C8-C13D4E780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4991" y="2959541"/>
            <a:ext cx="952805" cy="952805"/>
          </a:xfrm>
          <a:prstGeom prst="rect">
            <a:avLst/>
          </a:prstGeom>
        </p:spPr>
      </p:pic>
      <p:pic>
        <p:nvPicPr>
          <p:cNvPr id="41" name="Graphic 40" descr="Burger and drink">
            <a:extLst>
              <a:ext uri="{FF2B5EF4-FFF2-40B4-BE49-F238E27FC236}">
                <a16:creationId xmlns:a16="http://schemas.microsoft.com/office/drawing/2014/main" id="{4F74D673-60E6-694F-B92A-462CF8321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0067" y="1665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1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AD667-4737-3946-A518-7AA0854A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15" name="TextBox 3">
            <a:extLst>
              <a:ext uri="{FF2B5EF4-FFF2-40B4-BE49-F238E27FC236}">
                <a16:creationId xmlns:a16="http://schemas.microsoft.com/office/drawing/2014/main" id="{3F5C17C9-9DAE-4F40-8899-E336E79DB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91601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87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AD667-4737-3946-A518-7AA0854A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RESULTS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BD0C96-8BB6-BE4A-9DAA-AF6623F03DBC}"/>
              </a:ext>
            </a:extLst>
          </p:cNvPr>
          <p:cNvGrpSpPr/>
          <p:nvPr/>
        </p:nvGrpSpPr>
        <p:grpSpPr>
          <a:xfrm>
            <a:off x="6095998" y="1356684"/>
            <a:ext cx="4862957" cy="4849043"/>
            <a:chOff x="3075636" y="2236358"/>
            <a:chExt cx="4184904" cy="4144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819A9D-6071-D44F-9C06-55F11589B2D3}"/>
                </a:ext>
              </a:extLst>
            </p:cNvPr>
            <p:cNvGrpSpPr/>
            <p:nvPr/>
          </p:nvGrpSpPr>
          <p:grpSpPr>
            <a:xfrm>
              <a:off x="3075636" y="2236358"/>
              <a:ext cx="1532940" cy="1316313"/>
              <a:chOff x="1319174" y="1322246"/>
              <a:chExt cx="1532940" cy="1316313"/>
            </a:xfrm>
            <a:solidFill>
              <a:schemeClr val="accent2"/>
            </a:solidFill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66855CDD-310E-154D-93CD-94032A2042C9}"/>
                  </a:ext>
                </a:extLst>
              </p:cNvPr>
              <p:cNvSpPr/>
              <p:nvPr/>
            </p:nvSpPr>
            <p:spPr>
              <a:xfrm>
                <a:off x="1319174" y="1322246"/>
                <a:ext cx="1532940" cy="1316313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Hexagon 4">
                <a:extLst>
                  <a:ext uri="{FF2B5EF4-FFF2-40B4-BE49-F238E27FC236}">
                    <a16:creationId xmlns:a16="http://schemas.microsoft.com/office/drawing/2014/main" id="{D01E1F98-A451-4E48-B95B-1A8BA460C5B9}"/>
                  </a:ext>
                </a:extLst>
              </p:cNvPr>
              <p:cNvSpPr txBox="1"/>
              <p:nvPr/>
            </p:nvSpPr>
            <p:spPr>
              <a:xfrm>
                <a:off x="1556612" y="1526130"/>
                <a:ext cx="1058064" cy="9085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7780" rIns="0" bIns="1778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/>
                  <a:t>Café Haven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ECD516-4324-A24F-8CA1-EF2576C1B46E}"/>
                </a:ext>
              </a:extLst>
            </p:cNvPr>
            <p:cNvGrpSpPr/>
            <p:nvPr/>
          </p:nvGrpSpPr>
          <p:grpSpPr>
            <a:xfrm>
              <a:off x="5727600" y="5064675"/>
              <a:ext cx="1532940" cy="1316313"/>
              <a:chOff x="2638348" y="2045667"/>
              <a:chExt cx="1532940" cy="1316313"/>
            </a:xfrm>
            <a:solidFill>
              <a:srgbClr val="E98FEA"/>
            </a:solidFill>
          </p:grpSpPr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4A6536D7-BC3E-1945-8BE2-00B553505291}"/>
                  </a:ext>
                </a:extLst>
              </p:cNvPr>
              <p:cNvSpPr/>
              <p:nvPr/>
            </p:nvSpPr>
            <p:spPr>
              <a:xfrm>
                <a:off x="2638348" y="2045667"/>
                <a:ext cx="1532940" cy="1316313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Hexagon 4">
                <a:extLst>
                  <a:ext uri="{FF2B5EF4-FFF2-40B4-BE49-F238E27FC236}">
                    <a16:creationId xmlns:a16="http://schemas.microsoft.com/office/drawing/2014/main" id="{B04184D5-CA98-024F-93FC-256C367388DC}"/>
                  </a:ext>
                </a:extLst>
              </p:cNvPr>
              <p:cNvSpPr txBox="1"/>
              <p:nvPr/>
            </p:nvSpPr>
            <p:spPr>
              <a:xfrm>
                <a:off x="2875786" y="2249551"/>
                <a:ext cx="1058064" cy="9085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7780" rIns="0" bIns="1778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/>
                  <a:t>Family Friendly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25664B-3F27-7C43-8CA7-45911BB00FAE}"/>
                </a:ext>
              </a:extLst>
            </p:cNvPr>
            <p:cNvGrpSpPr/>
            <p:nvPr/>
          </p:nvGrpSpPr>
          <p:grpSpPr>
            <a:xfrm>
              <a:off x="3102558" y="3670261"/>
              <a:ext cx="1532940" cy="1316313"/>
              <a:chOff x="6595059" y="2791550"/>
              <a:chExt cx="1532940" cy="1316313"/>
            </a:xfrm>
            <a:solidFill>
              <a:srgbClr val="EA9C52"/>
            </a:solidFill>
          </p:grpSpPr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F9D700C1-F28E-164A-A849-0E08BE27122E}"/>
                  </a:ext>
                </a:extLst>
              </p:cNvPr>
              <p:cNvSpPr/>
              <p:nvPr/>
            </p:nvSpPr>
            <p:spPr>
              <a:xfrm>
                <a:off x="6595059" y="2791550"/>
                <a:ext cx="1532940" cy="1316313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Hexagon 4">
                <a:extLst>
                  <a:ext uri="{FF2B5EF4-FFF2-40B4-BE49-F238E27FC236}">
                    <a16:creationId xmlns:a16="http://schemas.microsoft.com/office/drawing/2014/main" id="{9BCE13B1-C179-5F46-A1F7-C65551066050}"/>
                  </a:ext>
                </a:extLst>
              </p:cNvPr>
              <p:cNvSpPr txBox="1"/>
              <p:nvPr/>
            </p:nvSpPr>
            <p:spPr>
              <a:xfrm>
                <a:off x="6832497" y="2995434"/>
                <a:ext cx="1058064" cy="9085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7780" rIns="0" bIns="1778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/>
                  <a:t>Convenient Living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0BBA04-3988-4D41-8B36-F47E669D65EE}"/>
                </a:ext>
              </a:extLst>
            </p:cNvPr>
            <p:cNvGrpSpPr/>
            <p:nvPr/>
          </p:nvGrpSpPr>
          <p:grpSpPr>
            <a:xfrm>
              <a:off x="4398060" y="2912564"/>
              <a:ext cx="1532940" cy="1316313"/>
              <a:chOff x="5275884" y="604334"/>
              <a:chExt cx="1532940" cy="1316313"/>
            </a:xfrm>
            <a:solidFill>
              <a:srgbClr val="16C3CB"/>
            </a:solidFill>
          </p:grpSpPr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FB331514-7133-3A47-A2FB-29CD791A8BD0}"/>
                  </a:ext>
                </a:extLst>
              </p:cNvPr>
              <p:cNvSpPr/>
              <p:nvPr/>
            </p:nvSpPr>
            <p:spPr>
              <a:xfrm>
                <a:off x="5275884" y="604334"/>
                <a:ext cx="1532940" cy="1316313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Hexagon 4">
                <a:extLst>
                  <a:ext uri="{FF2B5EF4-FFF2-40B4-BE49-F238E27FC236}">
                    <a16:creationId xmlns:a16="http://schemas.microsoft.com/office/drawing/2014/main" id="{FE3E90C0-1C39-7F49-9B66-55F538C06643}"/>
                  </a:ext>
                </a:extLst>
              </p:cNvPr>
              <p:cNvSpPr txBox="1"/>
              <p:nvPr/>
            </p:nvSpPr>
            <p:spPr>
              <a:xfrm>
                <a:off x="5513322" y="808218"/>
                <a:ext cx="1058064" cy="9085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7780" rIns="0" bIns="1778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/>
                  <a:t>Shopping Oasis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A6F6E6-652F-2741-A944-F45FA24561E2}"/>
                </a:ext>
              </a:extLst>
            </p:cNvPr>
            <p:cNvGrpSpPr/>
            <p:nvPr/>
          </p:nvGrpSpPr>
          <p:grpSpPr>
            <a:xfrm>
              <a:off x="4432098" y="4357600"/>
              <a:ext cx="1532940" cy="1316313"/>
              <a:chOff x="3956710" y="1319279"/>
              <a:chExt cx="1532940" cy="1316313"/>
            </a:xfrm>
            <a:solidFill>
              <a:srgbClr val="719B17"/>
            </a:solidFill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B8A0CD5B-6E83-3C4D-91D5-0DEA39FC108C}"/>
                  </a:ext>
                </a:extLst>
              </p:cNvPr>
              <p:cNvSpPr/>
              <p:nvPr/>
            </p:nvSpPr>
            <p:spPr>
              <a:xfrm>
                <a:off x="3956710" y="1319279"/>
                <a:ext cx="1532940" cy="1316313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Hexagon 4">
                <a:extLst>
                  <a:ext uri="{FF2B5EF4-FFF2-40B4-BE49-F238E27FC236}">
                    <a16:creationId xmlns:a16="http://schemas.microsoft.com/office/drawing/2014/main" id="{AB509DE9-8C6A-2B4C-B8A9-0BA9AF7B363F}"/>
                  </a:ext>
                </a:extLst>
              </p:cNvPr>
              <p:cNvSpPr txBox="1"/>
              <p:nvPr/>
            </p:nvSpPr>
            <p:spPr>
              <a:xfrm>
                <a:off x="4194148" y="1523163"/>
                <a:ext cx="1058064" cy="9085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7780" rIns="0" bIns="1778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/>
                  <a:t>Fitness &amp; Entertainment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6B16CD-413A-1A4D-ADF9-2C9352731674}"/>
                </a:ext>
              </a:extLst>
            </p:cNvPr>
            <p:cNvGrpSpPr/>
            <p:nvPr/>
          </p:nvGrpSpPr>
          <p:grpSpPr>
            <a:xfrm>
              <a:off x="5720484" y="3597502"/>
              <a:ext cx="1532940" cy="1316313"/>
              <a:chOff x="1319174" y="2777140"/>
              <a:chExt cx="1532940" cy="1316313"/>
            </a:xfrm>
            <a:solidFill>
              <a:srgbClr val="831E16"/>
            </a:solidFill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12AF6238-FAF0-2747-85AD-C220FE670CA2}"/>
                  </a:ext>
                </a:extLst>
              </p:cNvPr>
              <p:cNvSpPr/>
              <p:nvPr/>
            </p:nvSpPr>
            <p:spPr>
              <a:xfrm>
                <a:off x="1319174" y="2777140"/>
                <a:ext cx="1532940" cy="1316313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Hexagon 4">
                <a:extLst>
                  <a:ext uri="{FF2B5EF4-FFF2-40B4-BE49-F238E27FC236}">
                    <a16:creationId xmlns:a16="http://schemas.microsoft.com/office/drawing/2014/main" id="{DC694D81-95AE-2B4A-AFC3-F94E7A3EF811}"/>
                  </a:ext>
                </a:extLst>
              </p:cNvPr>
              <p:cNvSpPr txBox="1"/>
              <p:nvPr/>
            </p:nvSpPr>
            <p:spPr>
              <a:xfrm>
                <a:off x="1556612" y="2981024"/>
                <a:ext cx="1058064" cy="9085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17780" rIns="0" bIns="1778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400" kern="1200" dirty="0"/>
                  <a:t>Coffee &amp; Yoga Enthusiasts</a:t>
                </a:r>
              </a:p>
            </p:txBody>
          </p:sp>
        </p:grp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FA7DF5-3F9C-E342-A876-610F8F2789A1}"/>
              </a:ext>
            </a:extLst>
          </p:cNvPr>
          <p:cNvSpPr/>
          <p:nvPr/>
        </p:nvSpPr>
        <p:spPr>
          <a:xfrm>
            <a:off x="5180507" y="286391"/>
            <a:ext cx="4862958" cy="593699"/>
          </a:xfrm>
          <a:prstGeom prst="roundRect">
            <a:avLst>
              <a:gd name="adj" fmla="val 1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A18F-663C-0741-B4B4-3391D4B7ADE7}"/>
              </a:ext>
            </a:extLst>
          </p:cNvPr>
          <p:cNvSpPr txBox="1"/>
          <p:nvPr/>
        </p:nvSpPr>
        <p:spPr>
          <a:xfrm>
            <a:off x="5301791" y="357496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resulted in 6 </a:t>
            </a:r>
            <a:r>
              <a:rPr lang="en-US" dirty="0" err="1"/>
              <a:t>neighbourhood</a:t>
            </a:r>
            <a:r>
              <a:rPr lang="en-US" dirty="0"/>
              <a:t> profiles:</a:t>
            </a:r>
          </a:p>
        </p:txBody>
      </p:sp>
    </p:spTree>
    <p:extLst>
      <p:ext uri="{BB962C8B-B14F-4D97-AF65-F5344CB8AC3E}">
        <p14:creationId xmlns:p14="http://schemas.microsoft.com/office/powerpoint/2010/main" val="207319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AD667-4737-3946-A518-7AA0854A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A18F-663C-0741-B4B4-3391D4B7ADE7}"/>
              </a:ext>
            </a:extLst>
          </p:cNvPr>
          <p:cNvSpPr txBox="1"/>
          <p:nvPr/>
        </p:nvSpPr>
        <p:spPr>
          <a:xfrm>
            <a:off x="4805205" y="1262824"/>
            <a:ext cx="485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Each cluster presented as a different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colour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on the map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7552C361-C583-0741-8967-54FD46FD051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r="8853"/>
          <a:stretch/>
        </p:blipFill>
        <p:spPr>
          <a:xfrm>
            <a:off x="4834189" y="2095021"/>
            <a:ext cx="7047746" cy="451452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8C3BE2AE-D17D-D24E-A8D9-230F66743CF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0" t="12541" r="35859" b="21779"/>
          <a:stretch/>
        </p:blipFill>
        <p:spPr bwMode="auto">
          <a:xfrm>
            <a:off x="9862540" y="364622"/>
            <a:ext cx="2253898" cy="2622417"/>
          </a:xfrm>
          <a:prstGeom prst="rect">
            <a:avLst/>
          </a:prstGeom>
          <a:ln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B04827-3B23-AB42-8F5A-EC22238AB464}"/>
              </a:ext>
            </a:extLst>
          </p:cNvPr>
          <p:cNvSpPr txBox="1"/>
          <p:nvPr/>
        </p:nvSpPr>
        <p:spPr>
          <a:xfrm>
            <a:off x="4826938" y="274500"/>
            <a:ext cx="485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Labels provide cluster name, median house price and comparison to Perth average</a:t>
            </a:r>
          </a:p>
        </p:txBody>
      </p:sp>
      <p:pic>
        <p:nvPicPr>
          <p:cNvPr id="32" name="Graphic 31" descr="Arrow Slight curve">
            <a:extLst>
              <a:ext uri="{FF2B5EF4-FFF2-40B4-BE49-F238E27FC236}">
                <a16:creationId xmlns:a16="http://schemas.microsoft.com/office/drawing/2014/main" id="{0893F94C-D1D5-1E4D-8E9F-433621F74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7710">
            <a:off x="9198278" y="791154"/>
            <a:ext cx="606669" cy="606669"/>
          </a:xfrm>
          <a:prstGeom prst="rect">
            <a:avLst/>
          </a:prstGeom>
        </p:spPr>
      </p:pic>
      <p:pic>
        <p:nvPicPr>
          <p:cNvPr id="34" name="Graphic 33" descr="Arrow Clockwise curve">
            <a:extLst>
              <a:ext uri="{FF2B5EF4-FFF2-40B4-BE49-F238E27FC236}">
                <a16:creationId xmlns:a16="http://schemas.microsoft.com/office/drawing/2014/main" id="{03520EB1-B76E-764E-B080-AFB2971EC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233059" y="1473553"/>
            <a:ext cx="625064" cy="6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AD667-4737-3946-A518-7AA0854A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DISCUSSION &amp; conclusion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57FE43-F0B5-8340-B6A3-C43FA7500323}"/>
              </a:ext>
            </a:extLst>
          </p:cNvPr>
          <p:cNvSpPr/>
          <p:nvPr/>
        </p:nvSpPr>
        <p:spPr>
          <a:xfrm>
            <a:off x="5030629" y="736091"/>
            <a:ext cx="6583680" cy="1945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D9A1758-BD30-DD44-A4D0-43BE8399EA45}"/>
              </a:ext>
            </a:extLst>
          </p:cNvPr>
          <p:cNvSpPr/>
          <p:nvPr/>
        </p:nvSpPr>
        <p:spPr>
          <a:xfrm>
            <a:off x="5042438" y="3102985"/>
            <a:ext cx="6583680" cy="25365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052F-473D-BF4E-9263-983D70223579}"/>
              </a:ext>
            </a:extLst>
          </p:cNvPr>
          <p:cNvSpPr txBox="1"/>
          <p:nvPr/>
        </p:nvSpPr>
        <p:spPr>
          <a:xfrm>
            <a:off x="5297763" y="857233"/>
            <a:ext cx="6316546" cy="253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Overall, the map provides users with;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 visual representation of </a:t>
            </a:r>
            <a:r>
              <a:rPr lang="en-US" dirty="0" err="1"/>
              <a:t>neighbourhood</a:t>
            </a:r>
            <a:r>
              <a:rPr lang="en-US" dirty="0"/>
              <a:t> profiles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Pricing indications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An easy way to explore different areas of Perth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FAA60-6853-C742-834E-28BCD6C4793E}"/>
              </a:ext>
            </a:extLst>
          </p:cNvPr>
          <p:cNvSpPr txBox="1"/>
          <p:nvPr/>
        </p:nvSpPr>
        <p:spPr>
          <a:xfrm>
            <a:off x="5400675" y="3259587"/>
            <a:ext cx="588645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map has incredible potential for;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Expansion to other cities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Inclusion of venue rating 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Addition of crime statistics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Links to real estate websites for current property listings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524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366</Words>
  <Application>Microsoft Macintosh PowerPoint</Application>
  <PresentationFormat>Widescreen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Gill Sans MT</vt:lpstr>
      <vt:lpstr>Parcel</vt:lpstr>
      <vt:lpstr>House Hunting in Perth Using k-Means clustering to find your next home</vt:lpstr>
      <vt:lpstr>INTRODUCTION</vt:lpstr>
      <vt:lpstr>Data</vt:lpstr>
      <vt:lpstr>Methodology</vt:lpstr>
      <vt:lpstr>RESULTS</vt:lpstr>
      <vt:lpstr>RESULTS</vt:lpstr>
      <vt:lpstr>DISCUSSION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Hunting in Perth Using k-Means clustering to find your next home</dc:title>
  <dc:creator>sara tai</dc:creator>
  <cp:lastModifiedBy>sara tai</cp:lastModifiedBy>
  <cp:revision>8</cp:revision>
  <dcterms:created xsi:type="dcterms:W3CDTF">2020-07-21T02:50:45Z</dcterms:created>
  <dcterms:modified xsi:type="dcterms:W3CDTF">2020-07-21T06:02:49Z</dcterms:modified>
</cp:coreProperties>
</file>